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7" r:id="rId5"/>
    <p:sldId id="258" r:id="rId6"/>
    <p:sldId id="305" r:id="rId7"/>
    <p:sldId id="307" r:id="rId8"/>
    <p:sldId id="306" r:id="rId9"/>
    <p:sldId id="285" r:id="rId10"/>
    <p:sldId id="304" r:id="rId11"/>
    <p:sldId id="286" r:id="rId12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pt-PT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848A66-2804-1D43-A59B-B144EF859DA1}" v="58" dt="2020-01-02T11:51:54.704"/>
    <p1510:client id="{9EDB20B2-2055-794D-8B68-F06F7427DE4A}" v="61" dt="2020-01-02T12:18:25.709"/>
    <p1510:client id="{AC01F1C6-06B7-374A-88EC-1509FE220ED5}" v="29" dt="2020-01-02T16:57:56.528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1"/>
    <p:restoredTop sz="95196" autoAdjust="0"/>
  </p:normalViewPr>
  <p:slideViewPr>
    <p:cSldViewPr snapToGrid="0" snapToObjects="1">
      <p:cViewPr varScale="1">
        <p:scale>
          <a:sx n="62" d="100"/>
          <a:sy n="62" d="100"/>
        </p:scale>
        <p:origin x="1712" y="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187095156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9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pt-PT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pt-PT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  <a:br>
              <a:rPr lang="en-US" dirty="0"/>
            </a:br>
            <a:r>
              <a:rPr lang="pt-PT"/>
              <a:t>Insert - title </a:t>
            </a:r>
            <a:br>
              <a:rPr lang="en-US" dirty="0"/>
            </a:br>
            <a:r>
              <a:rPr lang="pt-PT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pt-PT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Todays learning, point number 1</a:t>
            </a:r>
          </a:p>
          <a:p>
            <a:pPr lvl="0" rtl="0"/>
            <a:r>
              <a:rPr lang="pt-PT"/>
              <a:t>Todays learning, point number 2</a:t>
            </a:r>
          </a:p>
          <a:p>
            <a:pPr lvl="0" rtl="0"/>
            <a:r>
              <a:rPr lang="pt-PT"/>
              <a:t>Todays learning, point number 3</a:t>
            </a:r>
          </a:p>
          <a:p>
            <a:pPr lvl="0" rtl="0"/>
            <a:r>
              <a:rPr lang="pt-PT"/>
              <a:t>Todays learning, point number 4</a:t>
            </a:r>
          </a:p>
          <a:p>
            <a:pPr lvl="0" rtl="0"/>
            <a:r>
              <a:rPr lang="pt-PT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streetview/#oceans" TargetMode="External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hyperlink" Target="https://www.youtube.com/user/CATLINSEAVIEWSURVEY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ci.uq.edu.au/xl-catlin-seaview-survey" TargetMode="External"/><Relationship Id="rId5" Type="http://schemas.openxmlformats.org/officeDocument/2006/relationships/image" Target="../media/image13.png"/><Relationship Id="rId4" Type="http://schemas.openxmlformats.org/officeDocument/2006/relationships/hyperlink" Target="https://plus.google.com/+CatlinSeaviewSurvey" TargetMode="External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91BD6653-592D-3344-96D7-930225D2B6B9}"/>
              </a:ext>
            </a:extLst>
          </p:cNvPr>
          <p:cNvSpPr/>
          <p:nvPr/>
        </p:nvSpPr>
        <p:spPr>
          <a:xfrm>
            <a:off x="2725067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Aula 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pt-PT"/>
              <a:t>Conferência</a:t>
            </a:r>
          </a:p>
          <a:p>
            <a:pPr rtl="0"/>
            <a:r>
              <a:rPr lang="pt-PT"/>
              <a:t>de imprensa sobre corais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087581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pt-PT" dirty="0"/>
              <a:t>Oceanos de corais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1"/>
            <a:ext cx="1045162" cy="136490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pt-PT" dirty="0"/>
              <a:t>Ciências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37">
            <a:extLst>
              <a:ext uri="{FF2B5EF4-FFF2-40B4-BE49-F238E27FC236}">
                <a16:creationId xmlns:a16="http://schemas.microsoft.com/office/drawing/2014/main" id="{007AFD11-9EA6-A648-A9EE-C5A4091138A8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dirty="0">
              <a:latin typeface="Century Gothic Bold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E07C83-CAF0-454B-871E-4D2181B2F09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8: Conferência de imprensa sobre corais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7958" y="2820462"/>
            <a:ext cx="2522907" cy="1053385"/>
          </a:xfrm>
        </p:spPr>
        <p:txBody>
          <a:bodyPr rtlCol="0"/>
          <a:lstStyle/>
          <a:p>
            <a:pPr defTabSz="457200" rtl="0"/>
            <a:r>
              <a:rPr lang="pt-PT" sz="1800" dirty="0">
                <a:solidFill>
                  <a:schemeClr val="bg2"/>
                </a:solidFill>
              </a:rPr>
              <a:t>Comunicar resultados, usando fontes primárias e secundárias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89184" y="2846918"/>
            <a:ext cx="2522907" cy="1053385"/>
          </a:xfrm>
        </p:spPr>
        <p:txBody>
          <a:bodyPr rtlCol="0"/>
          <a:lstStyle/>
          <a:p>
            <a:pPr defTabSz="457200" rtl="0"/>
            <a:r>
              <a:rPr lang="pt-PT" sz="1800" dirty="0">
                <a:solidFill>
                  <a:schemeClr val="bg2"/>
                </a:solidFill>
              </a:rPr>
              <a:t>Escolher um formato e estilo de relatório com base no objetivo e no público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27880" y="2820461"/>
            <a:ext cx="2601889" cy="1053385"/>
          </a:xfrm>
        </p:spPr>
        <p:txBody>
          <a:bodyPr rtlCol="0"/>
          <a:lstStyle/>
          <a:p>
            <a:pPr defTabSz="457200" rtl="0"/>
            <a:r>
              <a:rPr lang="pt-PT" sz="1800" dirty="0">
                <a:solidFill>
                  <a:schemeClr val="bg2"/>
                </a:solidFill>
              </a:rPr>
              <a:t>Explicar as tuas perspetivas e as de outros sobre a alteração ambiental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946" y="1026912"/>
            <a:ext cx="3328919" cy="359903"/>
          </a:xfrm>
        </p:spPr>
        <p:txBody>
          <a:bodyPr rtlCol="0"/>
          <a:lstStyle/>
          <a:p>
            <a:pPr rtl="0"/>
            <a:r>
              <a:rPr lang="pt-PT" sz="3400" dirty="0"/>
              <a:t>Objetivos de aprendizagem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8: Conferência de imprensa sobre corais</a:t>
            </a:r>
          </a:p>
        </p:txBody>
      </p:sp>
      <p:pic>
        <p:nvPicPr>
          <p:cNvPr id="13" name="Picture 12">
            <a:hlinkClick r:id="rId2"/>
            <a:extLst>
              <a:ext uri="{FF2B5EF4-FFF2-40B4-BE49-F238E27FC236}">
                <a16:creationId xmlns:a16="http://schemas.microsoft.com/office/drawing/2014/main" id="{E7C76998-B1FA-2842-9EEA-2AD21CFA9FE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11"/>
          <a:stretch/>
        </p:blipFill>
        <p:spPr>
          <a:xfrm>
            <a:off x="5338707" y="4510588"/>
            <a:ext cx="3049200" cy="1709238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4" name="Picture 13">
            <a:hlinkClick r:id="rId4"/>
            <a:extLst>
              <a:ext uri="{FF2B5EF4-FFF2-40B4-BE49-F238E27FC236}">
                <a16:creationId xmlns:a16="http://schemas.microsoft.com/office/drawing/2014/main" id="{E9B5BCEF-B57E-EA40-A225-E1FF4B7D8B2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94"/>
          <a:stretch/>
        </p:blipFill>
        <p:spPr>
          <a:xfrm>
            <a:off x="792924" y="4510587"/>
            <a:ext cx="3049200" cy="1722940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5" name="Picture 14">
            <a:hlinkClick r:id="rId6"/>
            <a:extLst>
              <a:ext uri="{FF2B5EF4-FFF2-40B4-BE49-F238E27FC236}">
                <a16:creationId xmlns:a16="http://schemas.microsoft.com/office/drawing/2014/main" id="{C0645737-2B6F-0F41-86B0-41F1B634E89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467"/>
          <a:stretch/>
        </p:blipFill>
        <p:spPr>
          <a:xfrm>
            <a:off x="5338707" y="2222500"/>
            <a:ext cx="3049200" cy="1727200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6" name="Picture 15">
            <a:hlinkClick r:id="rId8"/>
            <a:extLst>
              <a:ext uri="{FF2B5EF4-FFF2-40B4-BE49-F238E27FC236}">
                <a16:creationId xmlns:a16="http://schemas.microsoft.com/office/drawing/2014/main" id="{B9554193-FEAF-B74E-B2CE-24F04310438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238"/>
          <a:stretch/>
        </p:blipFill>
        <p:spPr>
          <a:xfrm>
            <a:off x="792924" y="2222500"/>
            <a:ext cx="3049200" cy="1716586"/>
          </a:xfrm>
          <a:prstGeom prst="rect">
            <a:avLst/>
          </a:prstGeom>
          <a:ln>
            <a:solidFill>
              <a:srgbClr val="25243D"/>
            </a:solidFill>
          </a:ln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EF027B7E-10C7-D844-BE11-D1679FDEC181}"/>
              </a:ext>
            </a:extLst>
          </p:cNvPr>
          <p:cNvSpPr txBox="1">
            <a:spLocks/>
          </p:cNvSpPr>
          <p:nvPr/>
        </p:nvSpPr>
        <p:spPr bwMode="auto">
          <a:xfrm>
            <a:off x="344990" y="1368648"/>
            <a:ext cx="88931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pt-PT" sz="2800" b="1">
                <a:solidFill>
                  <a:schemeClr val="bg2"/>
                </a:solidFill>
                <a:latin typeface="Century Gothic" panose="020B0502020202020204" pitchFamily="34" charset="0"/>
              </a:rPr>
              <a:t>É importante partilhar resultados da expedição...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81651BD-3F7C-454C-BCC7-58A126904C48}"/>
              </a:ext>
            </a:extLst>
          </p:cNvPr>
          <p:cNvSpPr txBox="1">
            <a:spLocks/>
          </p:cNvSpPr>
          <p:nvPr/>
        </p:nvSpPr>
        <p:spPr bwMode="auto">
          <a:xfrm>
            <a:off x="785687" y="3939086"/>
            <a:ext cx="304074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pt-PT" sz="1200" b="1">
                <a:solidFill>
                  <a:schemeClr val="bg2"/>
                </a:solidFill>
                <a:latin typeface="Century Gothic" panose="020B0502020202020204" pitchFamily="34" charset="0"/>
              </a:rPr>
              <a:t>através do mergulho virtual, pois assim todos podem visitar o recife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D0D9ABE-44D1-714A-883B-C3A1C641945D}"/>
              </a:ext>
            </a:extLst>
          </p:cNvPr>
          <p:cNvSpPr txBox="1">
            <a:spLocks/>
          </p:cNvSpPr>
          <p:nvPr/>
        </p:nvSpPr>
        <p:spPr bwMode="auto">
          <a:xfrm>
            <a:off x="5314031" y="3939086"/>
            <a:ext cx="3041901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pt-PT" sz="1200" b="1">
                <a:solidFill>
                  <a:schemeClr val="bg2"/>
                </a:solidFill>
                <a:latin typeface="Century Gothic" panose="020B0502020202020204" pitchFamily="34" charset="0"/>
              </a:rPr>
              <a:t>através da pesquisa científica publicada pelas universidades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02560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8: Conferência de imprensa sobre corais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F55DA7C-0678-AB40-90EE-DE50B8539DBC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" r="3657"/>
          <a:stretch/>
        </p:blipFill>
        <p:spPr>
          <a:xfrm>
            <a:off x="5313931" y="2222500"/>
            <a:ext cx="3042000" cy="1728000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E9B92FE-FE3A-3A46-91E5-CB918ACD56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" t="1494" r="3228" b="3234"/>
          <a:stretch/>
        </p:blipFill>
        <p:spPr>
          <a:xfrm>
            <a:off x="825035" y="4511474"/>
            <a:ext cx="3042000" cy="1728549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200B54C-B321-2D41-A70E-68ABB60B1C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028" y="4485263"/>
            <a:ext cx="3041903" cy="17283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9ABA8899-23D6-2E47-A8CD-8A00A17828A6}"/>
              </a:ext>
            </a:extLst>
          </p:cNvPr>
          <p:cNvSpPr txBox="1">
            <a:spLocks/>
          </p:cNvSpPr>
          <p:nvPr/>
        </p:nvSpPr>
        <p:spPr bwMode="auto">
          <a:xfrm>
            <a:off x="363119" y="1362073"/>
            <a:ext cx="88931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pt-PT" sz="2800" b="1">
                <a:solidFill>
                  <a:schemeClr val="bg2"/>
                </a:solidFill>
                <a:latin typeface="Century Gothic" panose="020B0502020202020204" pitchFamily="34" charset="0"/>
              </a:rPr>
              <a:t>A Seaview Survey é patrocinada pela AXA XL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3E24A91-2F81-4A45-A7C3-2601F835F8C1}"/>
              </a:ext>
            </a:extLst>
          </p:cNvPr>
          <p:cNvSpPr txBox="1">
            <a:spLocks/>
          </p:cNvSpPr>
          <p:nvPr/>
        </p:nvSpPr>
        <p:spPr bwMode="auto">
          <a:xfrm>
            <a:off x="765434" y="3974426"/>
            <a:ext cx="300139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pt-PT" sz="1200" b="1">
                <a:solidFill>
                  <a:schemeClr val="bg2"/>
                </a:solidFill>
                <a:latin typeface="Century Gothic" panose="020B0502020202020204" pitchFamily="34" charset="0"/>
              </a:rPr>
              <a:t>A AXA XL é uma companhia de seguros.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E27C7723-E78E-A94C-832A-1D6662C3390E}"/>
              </a:ext>
            </a:extLst>
          </p:cNvPr>
          <p:cNvSpPr txBox="1">
            <a:spLocks/>
          </p:cNvSpPr>
          <p:nvPr/>
        </p:nvSpPr>
        <p:spPr bwMode="auto">
          <a:xfrm>
            <a:off x="5314029" y="3987212"/>
            <a:ext cx="3082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pt-PT" sz="1200" b="1">
                <a:solidFill>
                  <a:schemeClr val="bg2"/>
                </a:solidFill>
                <a:latin typeface="Century Gothic" panose="020B0502020202020204" pitchFamily="34" charset="0"/>
              </a:rPr>
              <a:t>Tem patrocinado a pesquisa no Ártico e nos recifes de coral.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CC0740-FC61-0744-B773-382A71CACB8B}"/>
              </a:ext>
            </a:extLst>
          </p:cNvPr>
          <p:cNvSpPr txBox="1">
            <a:spLocks/>
          </p:cNvSpPr>
          <p:nvPr/>
        </p:nvSpPr>
        <p:spPr bwMode="auto">
          <a:xfrm>
            <a:off x="785689" y="6249726"/>
            <a:ext cx="306099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pt-PT" sz="1200" b="1">
                <a:solidFill>
                  <a:schemeClr val="bg2"/>
                </a:solidFill>
                <a:latin typeface="Century Gothic" panose="020B0502020202020204" pitchFamily="34" charset="0"/>
              </a:rPr>
              <a:t>A alteração ambiental representa riscos para os negócios.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D0AB57AC-D9E6-C54B-BBC4-A9622386C5FE}"/>
              </a:ext>
            </a:extLst>
          </p:cNvPr>
          <p:cNvSpPr txBox="1">
            <a:spLocks/>
          </p:cNvSpPr>
          <p:nvPr/>
        </p:nvSpPr>
        <p:spPr bwMode="auto">
          <a:xfrm>
            <a:off x="5314029" y="6262757"/>
            <a:ext cx="3082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pt-PT" sz="1200" b="1">
                <a:solidFill>
                  <a:schemeClr val="bg2"/>
                </a:solidFill>
                <a:latin typeface="Century Gothic" panose="020B0502020202020204" pitchFamily="34" charset="0"/>
              </a:rPr>
              <a:t>A exposição mediática ajuda a causa a angariar mais patrocínios.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DD1E557-A208-0443-8C5B-D66F57AAB650}"/>
              </a:ext>
            </a:extLst>
          </p:cNvPr>
          <p:cNvSpPr/>
          <p:nvPr/>
        </p:nvSpPr>
        <p:spPr>
          <a:xfrm>
            <a:off x="765434" y="2222500"/>
            <a:ext cx="3042000" cy="1728000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 w="9525">
            <a:solidFill>
              <a:srgbClr val="2524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id="{ACFB6AE8-3B1F-5849-9A6E-BCFC0AE6BA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95" y="2617251"/>
            <a:ext cx="2832076" cy="938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59472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8: Conferência de imprensa sobre corais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F373307-DEB4-B147-BF62-332DAFE39A35}"/>
              </a:ext>
            </a:extLst>
          </p:cNvPr>
          <p:cNvSpPr txBox="1">
            <a:spLocks/>
          </p:cNvSpPr>
          <p:nvPr/>
        </p:nvSpPr>
        <p:spPr bwMode="auto">
          <a:xfrm>
            <a:off x="333666" y="1365752"/>
            <a:ext cx="8893175" cy="752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pt-PT" sz="2800" b="1">
                <a:solidFill>
                  <a:schemeClr val="bg2"/>
                </a:solidFill>
                <a:latin typeface="Century Gothic" panose="020B0502020202020204" pitchFamily="34" charset="0"/>
              </a:rPr>
              <a:t>Revê as aprendizagens das aulas anteriores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3369180-65BF-0D43-A918-37CA47AD9E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63" t="14820" r="18883" b="44443"/>
          <a:stretch/>
        </p:blipFill>
        <p:spPr bwMode="auto">
          <a:xfrm>
            <a:off x="2954294" y="2310063"/>
            <a:ext cx="3300500" cy="174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8F2A09-A240-8943-AA19-D965400945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730" y="2724458"/>
            <a:ext cx="2248007" cy="304079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D7A252B-8741-4747-9748-E01CCC9E4E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564" y="4244857"/>
            <a:ext cx="2492872" cy="1873800"/>
          </a:xfrm>
          <a:prstGeom prst="rect">
            <a:avLst/>
          </a:prstGeom>
        </p:spPr>
      </p:pic>
      <p:pic>
        <p:nvPicPr>
          <p:cNvPr id="22" name="Picture 21" descr="A screenshot of a cell phone&#10;&#10;Description automatically generated">
            <a:extLst>
              <a:ext uri="{FF2B5EF4-FFF2-40B4-BE49-F238E27FC236}">
                <a16:creationId xmlns:a16="http://schemas.microsoft.com/office/drawing/2014/main" id="{6DFB3AF0-DD43-AB41-974F-B0E3D27202E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63" y="2587821"/>
            <a:ext cx="2248007" cy="31832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3" y="2583211"/>
            <a:ext cx="2255493" cy="31820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433091" y="2795155"/>
            <a:ext cx="64894" cy="75421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3944" y="2724458"/>
            <a:ext cx="66675" cy="70697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409302566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8: Conferência de imprensa sobre corais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9DBC6B5-B37E-2C4D-9D2A-904E63D5B207}"/>
              </a:ext>
            </a:extLst>
          </p:cNvPr>
          <p:cNvSpPr txBox="1">
            <a:spLocks/>
          </p:cNvSpPr>
          <p:nvPr/>
        </p:nvSpPr>
        <p:spPr bwMode="auto">
          <a:xfrm>
            <a:off x="333666" y="1365752"/>
            <a:ext cx="7911809" cy="657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pt-PT" sz="2800" b="1">
                <a:solidFill>
                  <a:schemeClr val="bg2"/>
                </a:solidFill>
                <a:latin typeface="Century Gothic" panose="020B0502020202020204" pitchFamily="34" charset="0"/>
              </a:rPr>
              <a:t>Criação do teu relatório da expedição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Shape 210">
            <a:extLst>
              <a:ext uri="{FF2B5EF4-FFF2-40B4-BE49-F238E27FC236}">
                <a16:creationId xmlns:a16="http://schemas.microsoft.com/office/drawing/2014/main" id="{DA86F62C-C718-864B-9EBD-E54A10C1736B}"/>
              </a:ext>
            </a:extLst>
          </p:cNvPr>
          <p:cNvSpPr/>
          <p:nvPr/>
        </p:nvSpPr>
        <p:spPr>
          <a:xfrm flipH="1">
            <a:off x="4940968" y="2460239"/>
            <a:ext cx="3217948" cy="32179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7A050C-8A94-E640-8800-6D1D8D5C276A}"/>
              </a:ext>
            </a:extLst>
          </p:cNvPr>
          <p:cNvSpPr txBox="1"/>
          <p:nvPr/>
        </p:nvSpPr>
        <p:spPr>
          <a:xfrm>
            <a:off x="5518298" y="2774185"/>
            <a:ext cx="2392325" cy="288540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/>
            <a:r>
              <a:rPr lang="pt-PT" sz="1650" b="1" dirty="0">
                <a:solidFill>
                  <a:schemeClr val="bg2"/>
                </a:solidFill>
                <a:latin typeface="Century Gothic" panose="020B0502020202020204" pitchFamily="34" charset="0"/>
              </a:rPr>
              <a:t>Podes usar este modelo de artigo de relatório ou qualquer outro formato que gostes, tal como vídeo, poster ou comunicado de imprensa, para criares o teu relatório da expedição.</a:t>
            </a:r>
            <a:endParaRPr lang="en-GB" sz="165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5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084" y="2022754"/>
            <a:ext cx="3106217" cy="4388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04E1632F-233A-3143-BCEB-01E4A01D58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" y="0"/>
            <a:ext cx="9140648" cy="6858000"/>
          </a:xfrm>
          <a:prstGeom prst="rect">
            <a:avLst/>
          </a:prstGeom>
        </p:spPr>
      </p:pic>
      <p:sp>
        <p:nvSpPr>
          <p:cNvPr id="35" name="Shape 210">
            <a:extLst>
              <a:ext uri="{FF2B5EF4-FFF2-40B4-BE49-F238E27FC236}">
                <a16:creationId xmlns:a16="http://schemas.microsoft.com/office/drawing/2014/main" id="{0CA37D16-ADD1-3641-9B70-526CBBC22BB0}"/>
              </a:ext>
            </a:extLst>
          </p:cNvPr>
          <p:cNvSpPr/>
          <p:nvPr/>
        </p:nvSpPr>
        <p:spPr>
          <a:xfrm>
            <a:off x="754699" y="3389112"/>
            <a:ext cx="2830713" cy="28307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AD2B22-C1CF-4F41-BC96-6D077D371087}"/>
              </a:ext>
            </a:extLst>
          </p:cNvPr>
          <p:cNvSpPr txBox="1"/>
          <p:nvPr/>
        </p:nvSpPr>
        <p:spPr>
          <a:xfrm>
            <a:off x="967650" y="3788806"/>
            <a:ext cx="2404810" cy="20313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pt-PT" sz="1800" b="1" dirty="0">
                <a:solidFill>
                  <a:schemeClr val="bg2"/>
                </a:solidFill>
                <a:latin typeface="Century Gothic" panose="020B0502020202020204" pitchFamily="34" charset="0"/>
              </a:rPr>
              <a:t>Parabéns por teres completado a tua expedição à Grande Barreira de Corais e por te teres tornado um explorador do oceano.</a:t>
            </a:r>
            <a:endParaRPr lang="en-GB" sz="1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8: Conferência de imprensa sobre corais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233617639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5678747"/>
            <a:ext cx="533704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>
              <a:tabLst>
                <a:tab pos="2693988" algn="l"/>
              </a:tabLst>
            </a:pPr>
            <a:r>
              <a:rPr lang="pt-PT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Restantes imagens e 	</a:t>
            </a:r>
            <a:r>
              <a:rPr lang="pt-PT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XL Catlin Seaview Survey</a:t>
            </a:r>
            <a:endParaRPr lang="pt-PT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pt-PT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fotografias </a:t>
            </a:r>
            <a:r>
              <a:rPr lang="pt-PT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endParaRPr lang="pt-PT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8: Conferência de imprensa sobre corais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ED89C4-02B2-854A-B233-1F562F7FA573}"/>
              </a:ext>
            </a:extLst>
          </p:cNvPr>
          <p:cNvSpPr txBox="1"/>
          <p:nvPr/>
        </p:nvSpPr>
        <p:spPr>
          <a:xfrm>
            <a:off x="449263" y="2222500"/>
            <a:ext cx="1332036" cy="24006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pt-PT" sz="1600" b="1" u="sng">
                <a:solidFill>
                  <a:schemeClr val="bg2"/>
                </a:solidFill>
                <a:latin typeface="Century Gothic" panose="020B0502020202020204" pitchFamily="34" charset="0"/>
              </a:rPr>
              <a:t>Diapositivo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3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b="1">
                <a:solidFill>
                  <a:schemeClr val="bg2"/>
                </a:solidFill>
                <a:latin typeface="Century Gothic" panose="020B0502020202020204" pitchFamily="34" charset="0"/>
              </a:rPr>
              <a:t>3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b="1">
                <a:solidFill>
                  <a:schemeClr val="bg2"/>
                </a:solidFill>
                <a:latin typeface="Century Gothic" panose="020B0502020202020204" pitchFamily="34" charset="0"/>
              </a:rPr>
              <a:t>3</a:t>
            </a:r>
            <a:endParaRPr kumimoji="0" lang="en-US" sz="14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b="1">
                <a:solidFill>
                  <a:schemeClr val="bg2"/>
                </a:solidFill>
                <a:latin typeface="Century Gothic" panose="020B0502020202020204" pitchFamily="34" charset="0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b="1">
                <a:solidFill>
                  <a:schemeClr val="bg2"/>
                </a:solidFill>
                <a:latin typeface="Century Gothic" panose="020B0502020202020204" pitchFamily="34" charset="0"/>
              </a:rPr>
              <a:t>4</a:t>
            </a:r>
            <a:endParaRPr kumimoji="0" lang="en-US" sz="14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EBA6B2-7D91-0948-BBD7-FA92EF0797B7}"/>
              </a:ext>
            </a:extLst>
          </p:cNvPr>
          <p:cNvSpPr txBox="1"/>
          <p:nvPr/>
        </p:nvSpPr>
        <p:spPr>
          <a:xfrm>
            <a:off x="1781299" y="2226154"/>
            <a:ext cx="2668523" cy="24006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600" u="sng" dirty="0">
                <a:solidFill>
                  <a:schemeClr val="bg2"/>
                </a:solidFill>
                <a:latin typeface="Century Gothic Bold"/>
              </a:rPr>
              <a:t>Fotografia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dirty="0" err="1">
                <a:solidFill>
                  <a:schemeClr val="bg2"/>
                </a:solidFill>
                <a:latin typeface="Century Gothic Bold"/>
              </a:rPr>
              <a:t>Screenshot</a:t>
            </a:r>
            <a:r>
              <a:rPr lang="pt-PT" sz="1400" dirty="0">
                <a:solidFill>
                  <a:schemeClr val="bg2"/>
                </a:solidFill>
                <a:latin typeface="Century Gothic Bold"/>
              </a:rPr>
              <a:t> da Universidade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Captura de ecrã do Google+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Captura de ecrã do YouTube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dirty="0">
                <a:solidFill>
                  <a:schemeClr val="bg2"/>
                </a:solidFill>
                <a:latin typeface="Century Gothic Bold"/>
              </a:rPr>
              <a:t>A </a:t>
            </a:r>
            <a:r>
              <a:rPr lang="pt-PT" sz="1400" dirty="0" err="1">
                <a:solidFill>
                  <a:schemeClr val="bg2"/>
                </a:solidFill>
                <a:latin typeface="Century Gothic Bold"/>
              </a:rPr>
              <a:t>deeper</a:t>
            </a:r>
            <a:r>
              <a:rPr lang="pt-PT" sz="1400" dirty="0">
                <a:solidFill>
                  <a:schemeClr val="bg2"/>
                </a:solidFill>
                <a:latin typeface="Century Gothic Bold"/>
              </a:rPr>
              <a:t> </a:t>
            </a:r>
            <a:r>
              <a:rPr lang="pt-PT" sz="1400" dirty="0" err="1">
                <a:solidFill>
                  <a:schemeClr val="bg2"/>
                </a:solidFill>
                <a:latin typeface="Century Gothic Bold"/>
              </a:rPr>
              <a:t>understanding</a:t>
            </a:r>
            <a:endParaRPr lang="pt-PT" sz="1400" dirty="0">
              <a:solidFill>
                <a:schemeClr val="bg2"/>
              </a:solidFill>
              <a:latin typeface="Century Gothic Bold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Vídeo CNN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dirty="0">
                <a:solidFill>
                  <a:schemeClr val="bg2"/>
                </a:solidFill>
                <a:latin typeface="Century Gothic Bold"/>
              </a:rPr>
              <a:t>Captura de ecrã do Vídeo 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1AB9DB-DDEA-3341-99CC-C42C57ACED80}"/>
              </a:ext>
            </a:extLst>
          </p:cNvPr>
          <p:cNvSpPr txBox="1"/>
          <p:nvPr/>
        </p:nvSpPr>
        <p:spPr>
          <a:xfrm>
            <a:off x="4509395" y="2222500"/>
            <a:ext cx="4805589" cy="27699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600" u="sng">
                <a:solidFill>
                  <a:schemeClr val="bg2"/>
                </a:solidFill>
                <a:latin typeface="Century Gothic Bold"/>
              </a:rPr>
              <a:t>Créditos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Universidade de Queensland / GCI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Google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Google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XL Catlin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CNN / XL Catlin Seaview Survey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Google / XL Catlin Seaview Survey</a:t>
            </a:r>
          </a:p>
          <a:p>
            <a:pPr defTabSz="457200" rtl="0">
              <a:lnSpc>
                <a:spcPct val="150000"/>
              </a:lnSpc>
            </a:pPr>
            <a:endParaRPr kumimoji="0" lang="en-US" sz="16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574B150-0D66-452C-A9D3-281DA4ABC9EF}"/>
</file>

<file path=customXml/itemProps2.xml><?xml version="1.0" encoding="utf-8"?>
<ds:datastoreItem xmlns:ds="http://schemas.openxmlformats.org/officeDocument/2006/customXml" ds:itemID="{31416DEA-8D00-4E67-B557-7A1BF7CE3126}">
  <ds:schemaRefs>
    <ds:schemaRef ds:uri="http://purl.org/dc/dcmitype/"/>
    <ds:schemaRef ds:uri="http://schemas.microsoft.com/office/infopath/2007/PartnerControls"/>
    <ds:schemaRef ds:uri="7dd0c2b8-7301-49b5-921e-ab84ec4c20a5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  <ds:schemaRef ds:uri="http://schemas.openxmlformats.org/package/2006/metadata/core-properties"/>
    <ds:schemaRef ds:uri="8dd429a2-b850-4aa5-85c2-8487e2b197cf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1819</TotalTime>
  <Words>312</Words>
  <Application>Microsoft Office PowerPoint</Application>
  <PresentationFormat>On-screen Show (4:3)</PresentationFormat>
  <Paragraphs>51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Aula 8: Conferência de imprensa sobre corais</vt:lpstr>
      <vt:lpstr>Aula 8: Conferência de imprensa sobre corais</vt:lpstr>
      <vt:lpstr>Aula 8: Conferência de imprensa sobre corais</vt:lpstr>
      <vt:lpstr>Aula 8: Conferência de imprensa sobre corais</vt:lpstr>
      <vt:lpstr>Aula 8: Conferência de imprensa sobre corais</vt:lpstr>
      <vt:lpstr>Aula 8: Conferência de imprensa sobre corais</vt:lpstr>
      <vt:lpstr>Aula 8: Conferência de imprensa sobre corais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Louise Cachot</cp:lastModifiedBy>
  <cp:revision>119</cp:revision>
  <cp:lastPrinted>2018-10-15T11:47:29Z</cp:lastPrinted>
  <dcterms:modified xsi:type="dcterms:W3CDTF">2020-03-27T10:45:43Z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